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47HjPW1IAVizOnADh4OY3Qjo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6B7479-123C-45E8-B0F3-638E8713EB64}">
  <a:tblStyle styleId="{5E6B7479-123C-45E8-B0F3-638E8713EB6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d9560d68a_0_4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d9560d68a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5d9560d68a_0_4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d9560d68a_0_4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d9560d68a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5d9560d68a_0_4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d9560d68a_0_4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d9560d68a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5d9560d68a_0_4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d9560d68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d9560d6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5d9560d68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d9560d68a_0_4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d9560d68a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5d9560d68a_0_4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9560d68a_0_4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d9560d68a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5d9560d68a_0_4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de5d57b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5de5d57bc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d9560d68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5d9560d68a_0_2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d9560d68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5d9560d68a_0_2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ed95ffc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5ed95ffcc2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dd9364c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5dd9364c8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25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Google Shape;25;p2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5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5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" type="body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5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24" name="Google Shape;124;p35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Google Shape;125;p3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5"/>
          <p:cNvSpPr txBox="1"/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e5d57bce_0_19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g5de5d57bce_0_19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48" name="Google Shape;148;g5de5d57bce_0_1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5de5d57bce_0_19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5de5d57bce_0_1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5de5d57bce_0_1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5de5d57bce_0_1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g5de5d57bce_0_19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5de5d57bce_0_19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g5de5d57bce_0_1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5de5d57bce_0_1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5de5d57bce_0_1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de5d57bce_0_32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60" name="Google Shape;160;g5de5d57bce_0_3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5de5d57bce_0_3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5de5d57bce_0_3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3" name="Google Shape;163;g5de5d57bce_0_3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e5d57bce_0_38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g5de5d57bce_0_38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167" name="Google Shape;167;g5de5d57bce_0_3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5de5d57bce_0_3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5de5d57bce_0_3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5de5d57bce_0_3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5de5d57bce_0_38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g5de5d57bce_0_3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5de5d57bce_0_3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5de5d57bce_0_3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e5d57bce_0_49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5de5d57bce_0_49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5de5d57bce_0_49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5de5d57bce_0_49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5de5d57bce_0_49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5de5d57bce_0_49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5de5d57bce_0_49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5de5d57bce_0_49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g5de5d57bce_0_4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5de5d57bce_0_4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5de5d57bce_0_4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e5d57bce_0_6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5de5d57bce_0_6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5de5d57bce_0_6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5de5d57bce_0_6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2" name="Google Shape;192;g5de5d57bce_0_61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3" name="Google Shape;193;g5de5d57bce_0_61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e5d57bce_0_6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5de5d57bce_0_68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g5de5d57bce_0_68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198" name="Google Shape;198;g5de5d57bce_0_68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g5de5d57bce_0_68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200" name="Google Shape;200;g5de5d57bce_0_6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5de5d57bce_0_6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5de5d57bce_0_6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de5d57bce_0_7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5de5d57bce_0_7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5de5d57bce_0_7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5de5d57bce_0_7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de5d57bce_0_8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5de5d57bce_0_8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5de5d57bce_0_8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5de5d57bce_0_8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3" name="Google Shape;213;g5de5d57bce_0_82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214" name="Google Shape;214;g5de5d57bce_0_82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15" name="Google Shape;215;g5de5d57bce_0_8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5de5d57bce_0_8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5de5d57bce_0_8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5de5d57bce_0_8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5de5d57bce_0_8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5de5d57bce_0_82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5de5d57bce_0_82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2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de5d57bce_0_96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g5de5d57bce_0_96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25" name="Google Shape;225;g5de5d57bce_0_9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5de5d57bce_0_9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5de5d57bce_0_9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5de5d57bce_0_9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5de5d57bce_0_9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5de5d57bce_0_96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g5de5d57bce_0_96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2" name="Google Shape;232;g5de5d57bce_0_9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5de5d57bce_0_9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5de5d57bce_0_9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5" name="Google Shape;235;g5de5d57bce_0_96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de5d57bce_0_11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g5de5d57bce_0_110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9" name="Google Shape;239;g5de5d57bce_0_11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5de5d57bce_0_11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g5de5d57bce_0_11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de5d57bce_0_116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5de5d57bce_0_11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5de5d57bce_0_11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g5de5d57bce_0_11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47" name="Google Shape;247;g5de5d57bce_0_116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48" name="Google Shape;248;g5de5d57bce_0_11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5de5d57bce_0_11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5de5d57bce_0_11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5de5d57bce_0_11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5de5d57bce_0_11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g5de5d57bce_0_116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5de5d57bce_0_116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7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44" name="Google Shape;44;p2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7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6047438" y="4203592"/>
            <a:ext cx="2876429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8"/>
          <p:cNvSpPr/>
          <p:nvPr/>
        </p:nvSpPr>
        <p:spPr>
          <a:xfrm>
            <a:off x="2619320" y="4075290"/>
            <a:ext cx="5544515" cy="850138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828728" y="4087562"/>
            <a:ext cx="5467980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5609489" y="4074174"/>
            <a:ext cx="3308000" cy="651549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211665" y="4058555"/>
            <a:ext cx="8723376" cy="1329874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2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0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5" name="Google Shape;75;p30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30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91" name="Google Shape;91;p32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Google Shape;92;p3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2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32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33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Google Shape;102;p3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3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3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33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Black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2" name="Google Shape;112;p33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4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2" name="Google Shape;12;p2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b="0" i="0" sz="4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de5d57bce_0_6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g5de5d57bce_0_6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35" name="Google Shape;135;g5de5d57bce_0_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5de5d57bce_0_6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5de5d57bce_0_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5de5d57bce_0_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5de5d57bce_0_6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5de5d57bce_0_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  <a:defRPr b="0" i="0" sz="4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g5de5d57bce_0_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5de5d57bce_0_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5de5d57bce_0_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4" name="Google Shape;144;g5de5d57bce_0_6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sdo.edu54.ru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asp@oblcit.ru" TargetMode="External"/><Relationship Id="rId4" Type="http://schemas.openxmlformats.org/officeDocument/2006/relationships/hyperlink" Target="mailto:anv@oblcit.ru" TargetMode="External"/><Relationship Id="rId5" Type="http://schemas.openxmlformats.org/officeDocument/2006/relationships/hyperlink" Target="mailto:usm@oblcit.ru" TargetMode="External"/><Relationship Id="rId6" Type="http://schemas.openxmlformats.org/officeDocument/2006/relationships/hyperlink" Target="mailto:saa@oblcit.ru" TargetMode="External"/><Relationship Id="rId7" Type="http://schemas.openxmlformats.org/officeDocument/2006/relationships/hyperlink" Target="mailto:dda@oblcit.ru" TargetMode="External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anv@oblcit.r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>
            <p:ph type="ctrTitle"/>
          </p:nvPr>
        </p:nvSpPr>
        <p:spPr>
          <a:xfrm>
            <a:off x="755576" y="2492896"/>
            <a:ext cx="7772400" cy="1996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4400"/>
              <a:buFont typeface="Arial Black"/>
              <a:buNone/>
            </a:pPr>
            <a:r>
              <a:rPr b="1" i="1" lang="ru-RU">
                <a:solidFill>
                  <a:srgbClr val="052E65"/>
                </a:solidFill>
              </a:rPr>
              <a:t>Требования к разработке курсов дистанционного обучения в РСДО</a:t>
            </a:r>
            <a:endParaRPr b="1" i="1">
              <a:solidFill>
                <a:srgbClr val="052E65"/>
              </a:solidFill>
            </a:endParaRPr>
          </a:p>
        </p:txBody>
      </p:sp>
      <p:sp>
        <p:nvSpPr>
          <p:cNvPr id="260" name="Google Shape;260;p1"/>
          <p:cNvSpPr txBox="1"/>
          <p:nvPr>
            <p:ph idx="1" type="subTitle"/>
          </p:nvPr>
        </p:nvSpPr>
        <p:spPr>
          <a:xfrm>
            <a:off x="1203765" y="6028293"/>
            <a:ext cx="64008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-RU">
                <a:solidFill>
                  <a:srgbClr val="052E65"/>
                </a:solidFill>
              </a:rPr>
              <a:t>ГБУ ДПО НСО «ОблЦИТ»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-RU">
                <a:solidFill>
                  <a:srgbClr val="052E65"/>
                </a:solidFill>
              </a:rPr>
              <a:t>2019</a:t>
            </a:r>
            <a:endParaRPr b="1">
              <a:solidFill>
                <a:srgbClr val="052E65"/>
              </a:solidFill>
            </a:endParaRPr>
          </a:p>
        </p:txBody>
      </p:sp>
      <p:pic>
        <p:nvPicPr>
          <p:cNvPr id="261" name="Google Shape;2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332656"/>
            <a:ext cx="4266848" cy="109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/>
          <p:nvPr>
            <p:ph idx="1" type="body"/>
          </p:nvPr>
        </p:nvSpPr>
        <p:spPr>
          <a:xfrm>
            <a:off x="161700" y="1221450"/>
            <a:ext cx="88206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/>
              <a:t>1 вариант. Презентации в PowerPoint только из наглядного материала (картинки, фото, рисунки) – с обязательной «Инструкцией» по использованию.</a:t>
            </a:r>
            <a:br>
              <a:rPr b="1" lang="ru-RU"/>
            </a:br>
            <a:endParaRPr b="1"/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/>
              <a:t>2 вариант. Рисунки, картинки и фото должны иметь подписи и слайды должны содержать задания – изучить, рассмотреть, сравнить и выделить. Тогда под презентацией размещается оцениваемый элемент, где ученики смогут отправить свои ответы на задания по презентации </a:t>
            </a:r>
            <a:endParaRPr b="1"/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(если, в презентации анимация и переходы не так важны, лучше сохранить его и опубликовать в формате PDF).</a:t>
            </a:r>
            <a:endParaRPr b="1" sz="1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/>
              <a:t>3 вариант. Использование триггеров для упражнений (закрепление, повторение материала, тренировочные упражнения – без оценивания)</a:t>
            </a:r>
            <a:endParaRPr b="1"/>
          </a:p>
          <a:p>
            <a:pPr indent="0" lvl="0" marL="0" marR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(звук и видео целесообразно использовать в курсе отдельными элементами и если они необходимы в презентации, можно закрепить на слайдах ссылки на них).</a:t>
            </a:r>
            <a:endParaRPr sz="1800">
              <a:solidFill>
                <a:srgbClr val="FF0000"/>
              </a:solidFill>
            </a:endParaRPr>
          </a:p>
          <a:p>
            <a:pPr indent="-156210" lvl="0" marL="27432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t/>
            </a:r>
            <a:endParaRPr sz="1860"/>
          </a:p>
        </p:txBody>
      </p:sp>
      <p:sp>
        <p:nvSpPr>
          <p:cNvPr id="328" name="Google Shape;328;p8"/>
          <p:cNvSpPr txBox="1"/>
          <p:nvPr>
            <p:ph type="title"/>
          </p:nvPr>
        </p:nvSpPr>
        <p:spPr>
          <a:xfrm>
            <a:off x="502025" y="203878"/>
            <a:ext cx="82296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 Black"/>
              <a:buNone/>
            </a:pPr>
            <a:r>
              <a:rPr b="1" lang="ru-RU" sz="3000">
                <a:latin typeface="Arial"/>
                <a:ea typeface="Arial"/>
                <a:cs typeface="Arial"/>
                <a:sym typeface="Arial"/>
              </a:rPr>
              <a:t>Варианты использования п</a:t>
            </a:r>
            <a:r>
              <a:rPr b="1" lang="ru-RU" sz="3000">
                <a:latin typeface="Arial"/>
                <a:ea typeface="Arial"/>
                <a:cs typeface="Arial"/>
                <a:sym typeface="Arial"/>
              </a:rPr>
              <a:t>резентации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"/>
          <p:cNvSpPr txBox="1"/>
          <p:nvPr>
            <p:ph idx="1" type="body"/>
          </p:nvPr>
        </p:nvSpPr>
        <p:spPr>
          <a:xfrm>
            <a:off x="318362" y="1644518"/>
            <a:ext cx="8507400" cy="4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b="1" lang="ru-RU" sz="2220"/>
              <a:t>Для изложения теоретического материала, их восприятия:</a:t>
            </a:r>
            <a:endParaRPr/>
          </a:p>
          <a:p>
            <a:pPr indent="-274319" lvl="1" marL="576263" rtl="0" algn="l"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b="1" lang="ru-RU" sz="2035"/>
              <a:t>В текстах не использовать маленький шрифт, </a:t>
            </a:r>
            <a:r>
              <a:rPr lang="ru-RU" sz="2035"/>
              <a:t>всегда придерживаться одного стиля для ЗАГОЛОВКОВ, основного текста, ссылок, пояснений…</a:t>
            </a:r>
            <a:endParaRPr/>
          </a:p>
          <a:p>
            <a:pPr indent="-274319" lvl="1" marL="576263" rtl="0" algn="l"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b="1" lang="ru-RU" sz="2035"/>
              <a:t>Не направлять ученика на страницу, параграф учебника. Информация должна быть в курсе </a:t>
            </a:r>
            <a:r>
              <a:rPr lang="ru-RU" sz="2035"/>
              <a:t>(не всегда у удаленного ученика под рукой учебник или другой источник).</a:t>
            </a:r>
            <a:endParaRPr/>
          </a:p>
          <a:p>
            <a:pPr indent="-274319" lvl="1" marL="576262" rtl="0" algn="l"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b="1" lang="ru-RU" sz="2035"/>
              <a:t>Если на уроке каскадом выставлены звук, видео и другие объекты – следует добавлять инструкции к ним, указывать для чего они, как и для чего использовать. </a:t>
            </a:r>
            <a:r>
              <a:rPr lang="ru-RU" sz="2035"/>
              <a:t>Всё должно быть </a:t>
            </a:r>
            <a:r>
              <a:rPr lang="ru-RU" sz="2035"/>
              <a:t>построено</a:t>
            </a:r>
            <a:r>
              <a:rPr lang="ru-RU" sz="2035"/>
              <a:t> логически, ничего лишнего. </a:t>
            </a:r>
            <a:endParaRPr sz="2035"/>
          </a:p>
          <a:p>
            <a:pPr indent="-274319" lvl="1" marL="576263" rtl="0" algn="l"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b="1" lang="ru-RU" sz="2035"/>
              <a:t>Если есть дополнительный материал </a:t>
            </a:r>
            <a:r>
              <a:rPr lang="ru-RU" sz="2035"/>
              <a:t>– он должен быть опубликован отдельно от урока под знаком * или </a:t>
            </a:r>
            <a:r>
              <a:rPr lang="ru-RU" sz="2035"/>
              <a:t>поясняющей</a:t>
            </a:r>
            <a:r>
              <a:rPr lang="ru-RU" sz="2035"/>
              <a:t> надписью.</a:t>
            </a:r>
            <a:endParaRPr sz="2035"/>
          </a:p>
          <a:p>
            <a:pPr indent="-145097" lvl="1" marL="576263" rtl="0" algn="l"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b="1" sz="2035"/>
          </a:p>
          <a:p>
            <a:pPr indent="-133350" lvl="0" marL="274320" rtl="0" algn="l"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2220"/>
          </a:p>
          <a:p>
            <a:pPr indent="-133350" lvl="0" marL="274320" rtl="0" algn="l"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b="1" sz="2220"/>
          </a:p>
        </p:txBody>
      </p:sp>
      <p:sp>
        <p:nvSpPr>
          <p:cNvPr id="334" name="Google Shape;334;p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 Black"/>
              <a:buNone/>
            </a:pPr>
            <a:r>
              <a:rPr lang="ru-RU" sz="3959">
                <a:latin typeface="Arial"/>
                <a:ea typeface="Arial"/>
                <a:cs typeface="Arial"/>
                <a:sym typeface="Arial"/>
              </a:rPr>
              <a:t>Теоретический материал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/>
          <p:nvPr>
            <p:ph idx="1" type="body"/>
          </p:nvPr>
        </p:nvSpPr>
        <p:spPr>
          <a:xfrm>
            <a:off x="184650" y="1438000"/>
            <a:ext cx="87747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ru-RU" sz="2000"/>
              <a:t>Это интерактивные средства для</a:t>
            </a:r>
            <a:r>
              <a:rPr b="1" lang="ru-RU" sz="2000"/>
              <a:t> пр</a:t>
            </a:r>
            <a:r>
              <a:rPr b="1" lang="ru-RU" sz="2000"/>
              <a:t>оверки уровеня знаний учащихся, либо их вовлечения во взаимодействие друг с другом или учителем. </a:t>
            </a:r>
            <a:r>
              <a:rPr b="1" lang="ru-RU" sz="2000"/>
              <a:t>Деятельностные элементы предполагают активность слушателей.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ru-RU" sz="2000"/>
              <a:t>Деятельностные элементы курса: </a:t>
            </a:r>
            <a:endParaRPr b="1" sz="2000"/>
          </a:p>
          <a:p>
            <a:pPr indent="-236220" lvl="0" marL="274320" rtl="0" algn="l">
              <a:spcBef>
                <a:spcPts val="520"/>
              </a:spcBef>
              <a:spcAft>
                <a:spcPts val="0"/>
              </a:spcAft>
              <a:buClr>
                <a:srgbClr val="052E65"/>
              </a:buClr>
              <a:buSzPts val="2000"/>
              <a:buChar char="▪"/>
            </a:pPr>
            <a:r>
              <a:rPr b="1" lang="ru-RU" sz="2000"/>
              <a:t>видеоконференции, </a:t>
            </a:r>
            <a:endParaRPr b="1" sz="2000"/>
          </a:p>
          <a:p>
            <a:pPr indent="-236220" lvl="0" marL="274320" rtl="0" algn="l">
              <a:spcBef>
                <a:spcPts val="520"/>
              </a:spcBef>
              <a:spcAft>
                <a:spcPts val="0"/>
              </a:spcAft>
              <a:buClr>
                <a:srgbClr val="052E65"/>
              </a:buClr>
              <a:buSzPts val="2000"/>
              <a:buChar char="▪"/>
            </a:pPr>
            <a:r>
              <a:rPr b="1" lang="ru-RU" sz="2000"/>
              <a:t>форумы, чаты, </a:t>
            </a:r>
            <a:endParaRPr b="1" sz="2000"/>
          </a:p>
          <a:p>
            <a:pPr indent="-236220" lvl="0" marL="274320" rtl="0" algn="l">
              <a:spcBef>
                <a:spcPts val="520"/>
              </a:spcBef>
              <a:spcAft>
                <a:spcPts val="0"/>
              </a:spcAft>
              <a:buClr>
                <a:srgbClr val="052E65"/>
              </a:buClr>
              <a:buSzPts val="2000"/>
              <a:buChar char="▪"/>
            </a:pPr>
            <a:r>
              <a:rPr b="1" lang="ru-RU" sz="2000"/>
              <a:t>задания, опросы, тесты, </a:t>
            </a:r>
            <a:endParaRPr b="1" sz="2000"/>
          </a:p>
          <a:p>
            <a:pPr indent="-236220" lvl="0" marL="274320" rtl="0" algn="l">
              <a:spcBef>
                <a:spcPts val="520"/>
              </a:spcBef>
              <a:spcAft>
                <a:spcPts val="0"/>
              </a:spcAft>
              <a:buClr>
                <a:srgbClr val="052E65"/>
              </a:buClr>
              <a:buSzPts val="2000"/>
              <a:buChar char="▪"/>
            </a:pPr>
            <a:r>
              <a:rPr b="1" lang="ru-RU" sz="2000"/>
              <a:t>семинары и т.п.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2000"/>
              <a:t>При планировании групповой работы – работа над проектом в Вики, чат, форум, заполнение глоссария, конкурсы, игры, квесты (синхронно, асинхронно) обязательно публиковать задания для подготовки, сценарий или ход работы, скрытые материалы для учителя, источники для подготовки и другие вспомогательные материалы.</a:t>
            </a:r>
            <a:endParaRPr b="1" sz="2000"/>
          </a:p>
        </p:txBody>
      </p:sp>
      <p:sp>
        <p:nvSpPr>
          <p:cNvPr id="340" name="Google Shape;340;p1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200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ДЕЯТЕЛЬНОСТНЫЕ ЭЛЕМЕНТЫ дистанционного курса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/>
          <p:nvPr>
            <p:ph idx="1" type="body"/>
          </p:nvPr>
        </p:nvSpPr>
        <p:spPr>
          <a:xfrm>
            <a:off x="234550" y="1367650"/>
            <a:ext cx="8730000" cy="5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ru-RU" sz="2000"/>
              <a:t>Для ответа в</a:t>
            </a:r>
            <a:r>
              <a:rPr b="1" lang="ru-RU" sz="2000"/>
              <a:t> виде файла можно использовать элементы: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*"/>
            </a:pPr>
            <a:r>
              <a:rPr b="1" lang="ru-RU" sz="2000"/>
              <a:t>Задание,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*"/>
            </a:pPr>
            <a:r>
              <a:rPr b="1" lang="ru-RU" sz="2000"/>
              <a:t>Тесты,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*"/>
            </a:pPr>
            <a:r>
              <a:rPr b="1" lang="ru-RU" sz="2000"/>
              <a:t>HotPot,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*"/>
            </a:pPr>
            <a:r>
              <a:rPr b="1" lang="ru-RU" sz="2000"/>
              <a:t>Scorm,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*"/>
            </a:pPr>
            <a:r>
              <a:rPr b="1" lang="ru-RU" sz="2000"/>
              <a:t>Семинар.</a:t>
            </a:r>
            <a:br>
              <a:rPr b="1" lang="ru-RU" sz="2000"/>
            </a:br>
            <a:r>
              <a:rPr b="1" lang="ru-RU" sz="2000"/>
              <a:t> 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ru-RU" sz="2000"/>
              <a:t>О</a:t>
            </a:r>
            <a:r>
              <a:rPr b="1" lang="ru-RU" sz="2000"/>
              <a:t>цениваемыми могут быть глоссарии, форумы, база данных, игры и лекции – для этого необходимы специальные настройки элемента.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2000"/>
              <a:t>За работу в ВИКИ, Анкетный опрос, Анкета, Опрос, Обратная связь, Чат выставлять оценку можно, используя оцениваемый элемент Задание, который помещается в курсе под искомыми элементами. (Пример, «Если Вы добавили свой ответ в Вики, напишите об этом учителю в ответе на задание с ссылкой на созданную страницу»).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/>
          </a:p>
        </p:txBody>
      </p:sp>
      <p:sp>
        <p:nvSpPr>
          <p:cNvPr id="346" name="Google Shape;346;p12"/>
          <p:cNvSpPr txBox="1"/>
          <p:nvPr>
            <p:ph type="title"/>
          </p:nvPr>
        </p:nvSpPr>
        <p:spPr>
          <a:xfrm>
            <a:off x="484750" y="204303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200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ДЕЯТЕЛЬНОСТНЫЕ ЭЛЕМЕНТЫ дистанционного курса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/>
          <p:nvPr>
            <p:ph idx="1" type="body"/>
          </p:nvPr>
        </p:nvSpPr>
        <p:spPr>
          <a:xfrm>
            <a:off x="395536" y="1844824"/>
            <a:ext cx="8424936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Нулевой модуль курса должен содержать:</a:t>
            </a:r>
            <a:endParaRPr sz="2800"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ru-RU" sz="2800"/>
              <a:t>сведения об учителе или группе учителей, разрабатывающих курс, </a:t>
            </a:r>
            <a:endParaRPr sz="2800"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ru-RU" sz="2800"/>
              <a:t> рабочую программу, по которой создается дистанционный курс (можно скрыть от детей)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ru-RU" sz="2800"/>
              <a:t>указание количества модулей и уроков дистанционного курса,</a:t>
            </a:r>
            <a:endParaRPr sz="2800"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ru-RU" sz="2800" u="sng">
                <a:solidFill>
                  <a:srgbClr val="FF0000"/>
                </a:solidFill>
                <a:hlinkClick action="ppaction://hlinkshowjump?jump=nextslide"/>
              </a:rPr>
              <a:t>таблицу соответствия примерной программы по предмету  и структуры дистанционного курса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352" name="Google Shape;352;p1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200"/>
              <a:buFont typeface="Arial Black"/>
              <a:buNone/>
            </a:pPr>
            <a:r>
              <a:rPr b="1" lang="ru-RU" sz="3200">
                <a:solidFill>
                  <a:srgbClr val="052E65"/>
                </a:solidFill>
              </a:rPr>
              <a:t>Методические рекомендации по оформлению курса в дистанционной оболочке Moodle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/>
          <p:nvPr>
            <p:ph idx="1" type="body"/>
          </p:nvPr>
        </p:nvSpPr>
        <p:spPr>
          <a:xfrm>
            <a:off x="2123728" y="1970305"/>
            <a:ext cx="6120680" cy="1440160"/>
          </a:xfrm>
          <a:prstGeom prst="rect">
            <a:avLst/>
          </a:prstGeom>
          <a:noFill/>
          <a:ln cap="flat" cmpd="tri" w="38100">
            <a:solidFill>
              <a:srgbClr val="052E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ru-RU">
                <a:solidFill>
                  <a:srgbClr val="FF0000"/>
                </a:solidFill>
              </a:rPr>
              <a:t>Уроки имеют сквозную нумерацию по всему курсу. Таким образом, количество уроков курса совпадает с общим количеством часов в УТП.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8" name="Google Shape;358;p1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200"/>
              <a:buFont typeface="Arial Black"/>
              <a:buNone/>
            </a:pPr>
            <a:r>
              <a:rPr b="1" lang="ru-RU" sz="3200">
                <a:solidFill>
                  <a:srgbClr val="052E65"/>
                </a:solidFill>
              </a:rPr>
              <a:t>Методические рекомендации по оформлению курса в дистанционной оболочке Moodle</a:t>
            </a:r>
            <a:endParaRPr b="1" sz="3200">
              <a:solidFill>
                <a:srgbClr val="052E65"/>
              </a:solidFill>
            </a:endParaRPr>
          </a:p>
        </p:txBody>
      </p:sp>
      <p:pic>
        <p:nvPicPr>
          <p:cNvPr id="359" name="Google Shape;3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42" y="1785510"/>
            <a:ext cx="18097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154042" y="3761404"/>
            <a:ext cx="8964488" cy="2529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вступительный онлайн урок.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новостной форум для публикации преподавателем сообщений об основных событиях курса;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список источников информации, используемых в курсе (учебники, другие печатные издания, ссылки на сайты);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этом модуле возможна публикация глоссария курса.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Vincent\Desktop\arm.png" id="365" name="Google Shape;3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607" y="4077072"/>
            <a:ext cx="2880320" cy="6848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incent\Desktop\arm.png" id="366" name="Google Shape;3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607" y="2456892"/>
            <a:ext cx="2880320" cy="6848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incent\Desktop\arm.png" id="367" name="Google Shape;3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607" y="836712"/>
            <a:ext cx="2880320" cy="6848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16"/>
          <p:cNvGrpSpPr/>
          <p:nvPr/>
        </p:nvGrpSpPr>
        <p:grpSpPr>
          <a:xfrm>
            <a:off x="458062" y="1320104"/>
            <a:ext cx="8018412" cy="1150306"/>
            <a:chOff x="458062" y="1320104"/>
            <a:chExt cx="8018412" cy="1150306"/>
          </a:xfrm>
        </p:grpSpPr>
        <p:sp>
          <p:nvSpPr>
            <p:cNvPr id="369" name="Google Shape;369;p16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C82F4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Теоретический материал</a:t>
              </a:r>
              <a:endPara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6"/>
          <p:cNvSpPr txBox="1"/>
          <p:nvPr/>
        </p:nvSpPr>
        <p:spPr>
          <a:xfrm>
            <a:off x="458062" y="122289"/>
            <a:ext cx="80184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Описание модуля дистанционного курса</a:t>
            </a:r>
            <a:endParaRPr b="1" sz="3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442020" y="1320104"/>
            <a:ext cx="8103642" cy="1150306"/>
          </a:xfrm>
          <a:custGeom>
            <a:rect b="b" l="l" r="r" t="t"/>
            <a:pathLst>
              <a:path extrusionOk="0" h="10000" w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6"/>
          <p:cNvGrpSpPr/>
          <p:nvPr/>
        </p:nvGrpSpPr>
        <p:grpSpPr>
          <a:xfrm>
            <a:off x="552937" y="2963161"/>
            <a:ext cx="8018412" cy="1150306"/>
            <a:chOff x="458062" y="1320104"/>
            <a:chExt cx="8018412" cy="1150306"/>
          </a:xfrm>
        </p:grpSpPr>
        <p:sp>
          <p:nvSpPr>
            <p:cNvPr id="374" name="Google Shape;374;p16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C82F4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Практические задания</a:t>
              </a:r>
              <a:endPara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6"/>
          <p:cNvSpPr/>
          <p:nvPr/>
        </p:nvSpPr>
        <p:spPr>
          <a:xfrm>
            <a:off x="442020" y="2939466"/>
            <a:ext cx="8103642" cy="1150306"/>
          </a:xfrm>
          <a:custGeom>
            <a:rect b="b" l="l" r="r" t="t"/>
            <a:pathLst>
              <a:path extrusionOk="0" h="10000" w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16"/>
          <p:cNvGrpSpPr/>
          <p:nvPr/>
        </p:nvGrpSpPr>
        <p:grpSpPr>
          <a:xfrm>
            <a:off x="458062" y="4581128"/>
            <a:ext cx="8018412" cy="1150306"/>
            <a:chOff x="458062" y="1320104"/>
            <a:chExt cx="8018412" cy="1150306"/>
          </a:xfrm>
        </p:grpSpPr>
        <p:sp>
          <p:nvSpPr>
            <p:cNvPr id="378" name="Google Shape;378;p16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C82F4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Контрольные задания</a:t>
              </a:r>
              <a:endPara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16"/>
          <p:cNvSpPr/>
          <p:nvPr/>
        </p:nvSpPr>
        <p:spPr>
          <a:xfrm>
            <a:off x="442020" y="4581128"/>
            <a:ext cx="8103642" cy="1150306"/>
          </a:xfrm>
          <a:custGeom>
            <a:rect b="b" l="l" r="r" t="t"/>
            <a:pathLst>
              <a:path extrusionOk="0" h="10000" w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5580112" y="5832891"/>
            <a:ext cx="3384376" cy="716034"/>
          </a:xfrm>
          <a:prstGeom prst="ellipse">
            <a:avLst/>
          </a:prstGeom>
          <a:solidFill>
            <a:srgbClr val="2861A9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6172218" y="5929298"/>
            <a:ext cx="23991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Инструкции</a:t>
            </a:r>
            <a:endParaRPr b="1"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d9560d68a_0_418"/>
          <p:cNvSpPr txBox="1"/>
          <p:nvPr>
            <p:ph idx="1" type="body"/>
          </p:nvPr>
        </p:nvSpPr>
        <p:spPr>
          <a:xfrm>
            <a:off x="223750" y="1454400"/>
            <a:ext cx="8715300" cy="435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861A9"/>
                </a:solidFill>
              </a:rPr>
              <a:t>Электронные курсы разрабатываются в течение учебного года. Завершение разработки заканчивается одновременно с учебным годом (</a:t>
            </a:r>
            <a:r>
              <a:rPr b="1" lang="ru-RU" sz="2000">
                <a:solidFill>
                  <a:srgbClr val="980000"/>
                </a:solidFill>
              </a:rPr>
              <a:t>01 июня 2020 г.</a:t>
            </a:r>
            <a:r>
              <a:rPr b="1" lang="ru-RU" sz="2000">
                <a:solidFill>
                  <a:srgbClr val="2861A9"/>
                </a:solidFill>
              </a:rPr>
              <a:t>).</a:t>
            </a:r>
            <a:endParaRPr b="1" sz="2000">
              <a:solidFill>
                <a:srgbClr val="2861A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861A9"/>
              </a:solidFill>
            </a:endParaRPr>
          </a:p>
          <a:p>
            <a:pPr indent="355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2861A9"/>
                </a:solidFill>
              </a:rPr>
              <a:t>Для успешного завершения разработки курса РСДО учителям-разработчикам следует придерживаться следующего календарного плана – </a:t>
            </a:r>
            <a:r>
              <a:rPr b="1" lang="ru-RU" sz="2000">
                <a:solidFill>
                  <a:srgbClr val="980000"/>
                </a:solidFill>
              </a:rPr>
              <a:t>с 02 сентября 2019 г.</a:t>
            </a:r>
            <a:r>
              <a:rPr b="1" lang="ru-RU" sz="2000">
                <a:solidFill>
                  <a:srgbClr val="2861A9"/>
                </a:solidFill>
              </a:rPr>
              <a:t> ежемесячно разрабатывать для электронных курсов из расчета:</a:t>
            </a:r>
            <a:endParaRPr b="1" sz="2000">
              <a:solidFill>
                <a:srgbClr val="2861A9"/>
              </a:solidFill>
            </a:endParaRPr>
          </a:p>
          <a:p>
            <a:pPr indent="444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980000"/>
                </a:solidFill>
              </a:rPr>
              <a:t>̶          </a:t>
            </a:r>
            <a:r>
              <a:rPr b="1" i="1" lang="ru-RU" sz="2000">
                <a:solidFill>
                  <a:srgbClr val="980000"/>
                </a:solidFill>
              </a:rPr>
              <a:t>до 35 часов</a:t>
            </a:r>
            <a:r>
              <a:rPr b="1" lang="ru-RU" sz="2000">
                <a:solidFill>
                  <a:srgbClr val="980000"/>
                </a:solidFill>
              </a:rPr>
              <a:t> для не менее 5 уроков;</a:t>
            </a:r>
            <a:endParaRPr b="1" sz="2000">
              <a:solidFill>
                <a:srgbClr val="980000"/>
              </a:solidFill>
            </a:endParaRPr>
          </a:p>
          <a:p>
            <a:pPr indent="444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980000"/>
                </a:solidFill>
              </a:rPr>
              <a:t>̶          </a:t>
            </a:r>
            <a:r>
              <a:rPr b="1" i="1" lang="ru-RU" sz="2000">
                <a:solidFill>
                  <a:srgbClr val="980000"/>
                </a:solidFill>
              </a:rPr>
              <a:t>до 70 часов</a:t>
            </a:r>
            <a:r>
              <a:rPr b="1" lang="ru-RU" sz="2000">
                <a:solidFill>
                  <a:srgbClr val="980000"/>
                </a:solidFill>
              </a:rPr>
              <a:t> для не менее 9 уроков;</a:t>
            </a:r>
            <a:endParaRPr b="1" sz="2000">
              <a:solidFill>
                <a:srgbClr val="980000"/>
              </a:solidFill>
            </a:endParaRPr>
          </a:p>
          <a:p>
            <a:pPr indent="444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980000"/>
                </a:solidFill>
              </a:rPr>
              <a:t>̶          </a:t>
            </a:r>
            <a:r>
              <a:rPr b="1" i="1" lang="ru-RU" sz="2000">
                <a:solidFill>
                  <a:srgbClr val="980000"/>
                </a:solidFill>
              </a:rPr>
              <a:t>до 105 часов </a:t>
            </a:r>
            <a:r>
              <a:rPr b="1" lang="ru-RU" sz="2000">
                <a:solidFill>
                  <a:srgbClr val="980000"/>
                </a:solidFill>
              </a:rPr>
              <a:t>для не менее 13 уроков;</a:t>
            </a:r>
            <a:endParaRPr b="1" sz="2000">
              <a:solidFill>
                <a:srgbClr val="980000"/>
              </a:solidFill>
            </a:endParaRPr>
          </a:p>
          <a:p>
            <a:pPr indent="4445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980000"/>
                </a:solidFill>
              </a:rPr>
              <a:t>̶          </a:t>
            </a:r>
            <a:r>
              <a:rPr b="1" i="1" lang="ru-RU" sz="2000">
                <a:solidFill>
                  <a:srgbClr val="980000"/>
                </a:solidFill>
              </a:rPr>
              <a:t>до 140 часов</a:t>
            </a:r>
            <a:r>
              <a:rPr b="1" lang="ru-RU" sz="2000">
                <a:solidFill>
                  <a:srgbClr val="980000"/>
                </a:solidFill>
              </a:rPr>
              <a:t>: для не менее 18 уроков.</a:t>
            </a:r>
            <a:endParaRPr b="1" sz="2000">
              <a:solidFill>
                <a:srgbClr val="980000"/>
              </a:solidFill>
            </a:endParaRPr>
          </a:p>
          <a:p>
            <a:pPr indent="355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861A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2861A9"/>
                </a:solidFill>
              </a:rPr>
              <a:t>Ответственными за выполнение плана являются учитель- разработчик, школьный координатор и администрация ОО. </a:t>
            </a:r>
            <a:endParaRPr b="1" sz="2000">
              <a:solidFill>
                <a:srgbClr val="2861A9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861A9"/>
              </a:solidFill>
            </a:endParaRPr>
          </a:p>
        </p:txBody>
      </p:sp>
      <p:sp>
        <p:nvSpPr>
          <p:cNvPr id="389" name="Google Shape;389;g5d9560d68a_0_418"/>
          <p:cNvSpPr txBox="1"/>
          <p:nvPr>
            <p:ph type="title"/>
          </p:nvPr>
        </p:nvSpPr>
        <p:spPr>
          <a:xfrm>
            <a:off x="446025" y="651575"/>
            <a:ext cx="84930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проведения разработки ЭК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Календарно-тематическое планирование разработки ЭК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d9560d68a_0_427"/>
          <p:cNvSpPr txBox="1"/>
          <p:nvPr>
            <p:ph type="title"/>
          </p:nvPr>
        </p:nvSpPr>
        <p:spPr>
          <a:xfrm>
            <a:off x="446025" y="651575"/>
            <a:ext cx="84930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проведения разработки ЭК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Практический этап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96" name="Google Shape;396;g5d9560d68a_0_427"/>
          <p:cNvGraphicFramePr/>
          <p:nvPr/>
        </p:nvGraphicFramePr>
        <p:xfrm>
          <a:off x="266000" y="11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{5E6B7479-123C-45E8-B0F3-638E8713EB64}</a:tableStyleId>
              </a:tblPr>
              <a:tblGrid>
                <a:gridCol w="697575"/>
                <a:gridCol w="4667475"/>
                <a:gridCol w="3246950"/>
              </a:tblGrid>
              <a:tr h="490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№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Содержание работы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Ответственные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725">
                <a:tc>
                  <a:txBody>
                    <a:bodyPr/>
                    <a:lstStyle/>
                    <a:p>
                      <a:pPr indent="-228600" lvl="0" marL="2286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1. 	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Общее руководство, мониторинг работы по разработке, анализ промежуточных результатов разработки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региональный, муниципальный и школьный координаторы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3175">
                <a:tc>
                  <a:txBody>
                    <a:bodyPr/>
                    <a:lstStyle/>
                    <a:p>
                      <a:pPr indent="-228600" lvl="0" marL="2286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2. 	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270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Проведение текущей (1 раз в месяц)</a:t>
                      </a:r>
                      <a:endParaRPr sz="2000"/>
                    </a:p>
                    <a:p>
                      <a:pPr indent="-1270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и промежуточной мониторинга разработки</a:t>
                      </a:r>
                      <a:endParaRPr sz="2000"/>
                    </a:p>
                    <a:p>
                      <a:pPr indent="-1270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(1 раз в четверть)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региональный, муниципальный и школьный координаторы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725">
                <a:tc>
                  <a:txBody>
                    <a:bodyPr/>
                    <a:lstStyle/>
                    <a:p>
                      <a:pPr indent="-228600" lvl="0" marL="2286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3. 	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270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Контроль соблюдения сроков разработки электронного курса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учитель-разработчик, школьный, муниципальный и региональный координаторы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d9560d68a_0_435"/>
          <p:cNvSpPr txBox="1"/>
          <p:nvPr>
            <p:ph type="title"/>
          </p:nvPr>
        </p:nvSpPr>
        <p:spPr>
          <a:xfrm>
            <a:off x="446025" y="651575"/>
            <a:ext cx="84930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проведения разработки ЭК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Обощающий этап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56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03" name="Google Shape;403;g5d9560d68a_0_435"/>
          <p:cNvGraphicFramePr/>
          <p:nvPr/>
        </p:nvGraphicFramePr>
        <p:xfrm>
          <a:off x="266000" y="134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{5E6B7479-123C-45E8-B0F3-638E8713EB64}</a:tableStyleId>
              </a:tblPr>
              <a:tblGrid>
                <a:gridCol w="697575"/>
                <a:gridCol w="5650375"/>
                <a:gridCol w="2264050"/>
              </a:tblGrid>
              <a:tr h="490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№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Содержание работы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/>
                        <a:t>Ответственные</a:t>
                      </a:r>
                      <a:endParaRPr b="1"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7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1.                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Представление региональному оператору скан-копий справки и оценочного листа о передаче электронного курса в РСДО в электронном виде с подписями учителя- разработчика, школьного координатора и директора ОО, заверенных печатью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директор ОО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53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2.                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Сбор информации по разработке электронного контента для РСДО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региональные координаторы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7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3.                 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Анализ результатов разработки, контроль корректировки курсов, резервное копирование создание эталонов, передача электронных курсов в апробацию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муниципальные и региональный координаторы</a:t>
                      </a:r>
                      <a:endParaRPr sz="20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9560d68a_0_0"/>
          <p:cNvSpPr txBox="1"/>
          <p:nvPr>
            <p:ph type="ctrTitle"/>
          </p:nvPr>
        </p:nvSpPr>
        <p:spPr>
          <a:xfrm>
            <a:off x="685800" y="192850"/>
            <a:ext cx="7772400" cy="178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Arial"/>
                <a:ea typeface="Arial"/>
                <a:cs typeface="Arial"/>
                <a:sym typeface="Arial"/>
              </a:rPr>
              <a:t>Все необходимые методические материалы на сайте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u="sng">
                <a:solidFill>
                  <a:srgbClr val="FFFFFF"/>
                </a:solidFill>
                <a:hlinkClick r:id="rId3"/>
              </a:rPr>
              <a:t>http://sdo.edu54.ru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68" name="Google Shape;268;g5d9560d68a_0_0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g5d9560d68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50" y="1973049"/>
            <a:ext cx="8768299" cy="48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d9560d68a_0_411"/>
          <p:cNvSpPr txBox="1"/>
          <p:nvPr>
            <p:ph idx="1" type="body"/>
          </p:nvPr>
        </p:nvSpPr>
        <p:spPr>
          <a:xfrm>
            <a:off x="313250" y="1981850"/>
            <a:ext cx="83235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5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По окончании срока разработки электронного курса (</a:t>
            </a:r>
            <a:r>
              <a:rPr lang="ru-RU" sz="2800">
                <a:solidFill>
                  <a:srgbClr val="FF0000"/>
                </a:solidFill>
              </a:rPr>
              <a:t>01 июня 2020 г.</a:t>
            </a:r>
            <a:r>
              <a:rPr lang="ru-RU" sz="2800"/>
              <a:t>) учитель-разработчик и школьный координатор готовят справку и оценочный лист о передаче электронного курса в РСДО, заверенный директором ОО. Муниципальный координатор собирает отчеты ОО и передает их региональному координатору до </a:t>
            </a:r>
            <a:r>
              <a:rPr lang="ru-RU" sz="2800">
                <a:solidFill>
                  <a:srgbClr val="FF0000"/>
                </a:solidFill>
              </a:rPr>
              <a:t>19 июня 2020 г.</a:t>
            </a:r>
            <a:r>
              <a:rPr lang="ru-RU" sz="2800"/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5d9560d68a_0_41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latin typeface="Arial"/>
                <a:ea typeface="Arial"/>
                <a:cs typeface="Arial"/>
                <a:sym typeface="Arial"/>
              </a:rPr>
              <a:t>Отчетность по разработке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9560d68a_0_44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g5d9560d68a_0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"/>
            <a:ext cx="8839200" cy="434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5d9560d68a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175" y="4349838"/>
            <a:ext cx="6858000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7288">
            <a:off x="351294" y="278331"/>
            <a:ext cx="2952014" cy="312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26202">
            <a:off x="6608934" y="1810709"/>
            <a:ext cx="510540" cy="292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805375">
            <a:off x="1809710" y="1825527"/>
            <a:ext cx="510540" cy="292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7288">
            <a:off x="2378249" y="267713"/>
            <a:ext cx="2030452" cy="214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1"/>
          <p:cNvSpPr/>
          <p:nvPr/>
        </p:nvSpPr>
        <p:spPr>
          <a:xfrm>
            <a:off x="2017975" y="2321099"/>
            <a:ext cx="4695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 cap="none">
                <a:solidFill>
                  <a:srgbClr val="69A4FF"/>
                </a:solidFill>
                <a:latin typeface="Arial"/>
                <a:ea typeface="Arial"/>
                <a:cs typeface="Arial"/>
                <a:sym typeface="Arial"/>
              </a:rPr>
              <a:t>Курс создан</a:t>
            </a:r>
            <a:endParaRPr b="1" sz="6600" cap="none">
              <a:solidFill>
                <a:srgbClr val="69A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2479" y="5760801"/>
            <a:ext cx="4266848" cy="109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1"/>
          <p:cNvSpPr/>
          <p:nvPr/>
        </p:nvSpPr>
        <p:spPr>
          <a:xfrm>
            <a:off x="1053029" y="2367162"/>
            <a:ext cx="66255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 cap="none">
                <a:solidFill>
                  <a:srgbClr val="69A4FF"/>
                </a:solidFill>
                <a:latin typeface="Arial"/>
                <a:ea typeface="Arial"/>
                <a:cs typeface="Arial"/>
                <a:sym typeface="Arial"/>
              </a:rPr>
              <a:t>Курс передаётся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 cap="none">
                <a:solidFill>
                  <a:srgbClr val="69A4FF"/>
                </a:solidFill>
                <a:latin typeface="Arial"/>
                <a:ea typeface="Arial"/>
                <a:cs typeface="Arial"/>
                <a:sym typeface="Arial"/>
              </a:rPr>
              <a:t>в апробацию</a:t>
            </a:r>
            <a:endParaRPr b="1" sz="6600" cap="none">
              <a:solidFill>
                <a:srgbClr val="69A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de5d57bce_0_0"/>
          <p:cNvSpPr txBox="1"/>
          <p:nvPr>
            <p:ph idx="1" type="body"/>
          </p:nvPr>
        </p:nvSpPr>
        <p:spPr>
          <a:xfrm>
            <a:off x="395536" y="1412776"/>
            <a:ext cx="8200500" cy="5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b="1" lang="ru-RU" sz="2220"/>
              <a:t>ГБУ ДПО НСО ОблЦИТ, ул. Блюхера, 40</a:t>
            </a:r>
            <a:endParaRPr b="1" sz="222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SzPts val="1942"/>
              <a:buNone/>
            </a:pPr>
            <a:r>
              <a:t/>
            </a:r>
            <a:endParaRPr b="1" sz="1665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SzPts val="1942"/>
              <a:buNone/>
            </a:pPr>
            <a:r>
              <a:rPr b="1" lang="ru-RU" sz="1942"/>
              <a:t>	</a:t>
            </a:r>
            <a:r>
              <a:rPr b="1" lang="ru-RU" sz="1850"/>
              <a:t>Павлюченко Александра Сергеевна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 u="sng">
                <a:solidFill>
                  <a:schemeClr val="hlink"/>
                </a:solidFill>
                <a:hlinkClick r:id="rId3"/>
              </a:rPr>
              <a:t>asp@oblcit.ru</a:t>
            </a:r>
            <a:r>
              <a:rPr b="1" lang="ru-RU" sz="185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	Азарова Наталья Вадимовна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 u="sng">
                <a:solidFill>
                  <a:schemeClr val="hlink"/>
                </a:solidFill>
                <a:hlinkClick r:id="rId4"/>
              </a:rPr>
              <a:t>anv@oblcit.ru</a:t>
            </a:r>
            <a:r>
              <a:rPr b="1" lang="ru-RU" sz="1850"/>
              <a:t> 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349-5-800 (внутренний 244)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	</a:t>
            </a:r>
            <a:r>
              <a:rPr b="1" lang="ru-RU" sz="1850"/>
              <a:t>Слободчикова Сардана Михайловна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 u="sng">
                <a:solidFill>
                  <a:schemeClr val="hlink"/>
                </a:solidFill>
                <a:hlinkClick r:id="rId5"/>
              </a:rPr>
              <a:t>usm@oblcit.ru</a:t>
            </a:r>
            <a:r>
              <a:rPr b="1" lang="ru-RU" sz="1850"/>
              <a:t> 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349-5-800 (внутренний 243)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	Сергеева Анна Александровна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 u="sng">
                <a:solidFill>
                  <a:schemeClr val="hlink"/>
                </a:solidFill>
                <a:hlinkClick r:id="rId6"/>
              </a:rPr>
              <a:t>saa@oblcit.ru</a:t>
            </a:r>
            <a:r>
              <a:rPr b="1" lang="ru-RU" sz="185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349-5-800 (внутренний 242)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665"/>
              <a:buNone/>
            </a:pPr>
            <a:r>
              <a:rPr lang="ru-RU" sz="1665"/>
              <a:t>	</a:t>
            </a:r>
            <a:r>
              <a:rPr b="1" lang="ru-RU" sz="1850"/>
              <a:t>Деревягина Диана Александровна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 u="sng">
                <a:solidFill>
                  <a:schemeClr val="hlink"/>
                </a:solidFill>
                <a:hlinkClick r:id="rId7"/>
              </a:rPr>
              <a:t>dda@oblcit.ru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rPr b="1" lang="ru-RU" sz="1850"/>
              <a:t>349-5-800 (внутренний 242)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b="1" sz="1850"/>
          </a:p>
        </p:txBody>
      </p:sp>
      <p:sp>
        <p:nvSpPr>
          <p:cNvPr id="437" name="Google Shape;437;g5de5d57bce_0_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4400"/>
              <a:buFont typeface="Arial Black"/>
              <a:buNone/>
            </a:pPr>
            <a:r>
              <a:rPr b="1" lang="ru-RU">
                <a:solidFill>
                  <a:srgbClr val="052E65"/>
                </a:solidFill>
              </a:rPr>
              <a:t>Наши контакты</a:t>
            </a:r>
            <a:endParaRPr b="1">
              <a:solidFill>
                <a:srgbClr val="052E65"/>
              </a:solidFill>
            </a:endParaRPr>
          </a:p>
        </p:txBody>
      </p:sp>
      <p:pic>
        <p:nvPicPr>
          <p:cNvPr id="438" name="Google Shape;438;g5de5d57bce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53216" y="5759766"/>
            <a:ext cx="3690783" cy="949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/>
          <p:nvPr>
            <p:ph idx="1" type="body"/>
          </p:nvPr>
        </p:nvSpPr>
        <p:spPr>
          <a:xfrm>
            <a:off x="179512" y="2575315"/>
            <a:ext cx="8784976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800"/>
              <a:buNone/>
            </a:pPr>
            <a:r>
              <a:rPr b="1" lang="ru-RU">
                <a:solidFill>
                  <a:srgbClr val="052E65"/>
                </a:solidFill>
              </a:rPr>
              <a:t>Цель курсов дистанционного обучения – научить самостоятельной работе учащихся при использовании СДО в очном и дистанционном обучении, </a:t>
            </a:r>
            <a:endParaRPr b="1">
              <a:solidFill>
                <a:srgbClr val="052E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800"/>
              <a:buNone/>
            </a:pPr>
            <a:r>
              <a:rPr b="1" lang="ru-RU">
                <a:solidFill>
                  <a:srgbClr val="980000"/>
                </a:solidFill>
              </a:rPr>
              <a:t>а </a:t>
            </a:r>
            <a:r>
              <a:rPr b="1" lang="ru-RU">
                <a:solidFill>
                  <a:srgbClr val="FF0000"/>
                </a:solidFill>
              </a:rPr>
              <a:t>у обучаемых отсутствует личное общение с преподавателем</a:t>
            </a:r>
            <a:r>
              <a:rPr b="1" lang="ru-RU">
                <a:solidFill>
                  <a:srgbClr val="052E65"/>
                </a:solidFill>
              </a:rPr>
              <a:t>, то </a:t>
            </a:r>
            <a:r>
              <a:rPr b="1" lang="ru-RU">
                <a:solidFill>
                  <a:srgbClr val="FF0000"/>
                </a:solidFill>
              </a:rPr>
              <a:t>структура учебно-методического материала </a:t>
            </a:r>
            <a:r>
              <a:rPr b="1" lang="ru-RU">
                <a:solidFill>
                  <a:srgbClr val="052E65"/>
                </a:solidFill>
              </a:rPr>
              <a:t>при построении дистанционного курса должна быть простой в понимании.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5" name="Google Shape;275;p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959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Специфика дистанционного обучения</a:t>
            </a:r>
            <a:r>
              <a:rPr b="1" lang="ru-RU" sz="3959">
                <a:solidFill>
                  <a:srgbClr val="052E65"/>
                </a:solidFill>
              </a:rPr>
              <a:t> </a:t>
            </a:r>
            <a:endParaRPr/>
          </a:p>
        </p:txBody>
      </p:sp>
      <p:pic>
        <p:nvPicPr>
          <p:cNvPr id="276" name="Google Shape;2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424" y="5805264"/>
            <a:ext cx="3384376" cy="87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d9560d68a_0_277"/>
          <p:cNvSpPr txBox="1"/>
          <p:nvPr>
            <p:ph idx="1" type="body"/>
          </p:nvPr>
        </p:nvSpPr>
        <p:spPr>
          <a:xfrm>
            <a:off x="268950" y="967875"/>
            <a:ext cx="86622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    </a:t>
            </a:r>
            <a:r>
              <a:rPr lang="ru-RU">
                <a:solidFill>
                  <a:schemeClr val="dk1"/>
                </a:solidFill>
              </a:rPr>
              <a:t>1. Соответствие основным нормативным документам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     (государственным стандартам, учебному плану,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      примерным программам ...);</a:t>
            </a:r>
            <a:endParaRPr>
              <a:solidFill>
                <a:schemeClr val="dk1"/>
              </a:solidFill>
            </a:endParaRPr>
          </a:p>
          <a:p>
            <a:pPr indent="-228600" lvl="0" marL="584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2.Соответствие возрастным особенностям обучающихся. Педагогическая эффективность;</a:t>
            </a:r>
            <a:endParaRPr>
              <a:solidFill>
                <a:schemeClr val="dk1"/>
              </a:solidFill>
            </a:endParaRPr>
          </a:p>
          <a:p>
            <a:pPr indent="-228600" lvl="0" marL="584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3. Возможность организации различных видов учебной деятельности, индивидуализации обучения;</a:t>
            </a:r>
            <a:endParaRPr>
              <a:solidFill>
                <a:schemeClr val="dk1"/>
              </a:solidFill>
            </a:endParaRPr>
          </a:p>
          <a:p>
            <a:pPr indent="-228600" lvl="0" marL="584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4. Продуманность содержания: направленность учебного, дополнительного, справочного материала, опросов и заданий на проверку, обобщение знаний;</a:t>
            </a:r>
            <a:endParaRPr>
              <a:solidFill>
                <a:schemeClr val="dk1"/>
              </a:solidFill>
            </a:endParaRPr>
          </a:p>
          <a:p>
            <a:pPr indent="-228600" lvl="0" marL="584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5. Качество оформления, единство стиля, отсутствие грамматических и стилистических ошибок и технических опечаток;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g5d9560d68a_0_277"/>
          <p:cNvSpPr txBox="1"/>
          <p:nvPr>
            <p:ph type="title"/>
          </p:nvPr>
        </p:nvSpPr>
        <p:spPr>
          <a:xfrm>
            <a:off x="457200" y="338328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800"/>
              <a:buFont typeface="Arial Black"/>
              <a:buNone/>
            </a:pPr>
            <a:r>
              <a:rPr b="1" lang="ru-RU" sz="28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Основные аспекты разработки</a:t>
            </a:r>
            <a:r>
              <a:rPr lang="ru-RU" sz="28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>
              <a:solidFill>
                <a:srgbClr val="052E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d9560d68a_0_282"/>
          <p:cNvSpPr txBox="1"/>
          <p:nvPr>
            <p:ph idx="1" type="body"/>
          </p:nvPr>
        </p:nvSpPr>
        <p:spPr>
          <a:xfrm>
            <a:off x="197850" y="1600300"/>
            <a:ext cx="87483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6.  Техническая работоспособность элементов курса;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7. Отсутствие привязки к конкретному учебнику (ссылок на конкретные параграфы, задания учебников);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8. Возможность использования курса в образовательном процессе с применением электронного обучения и дистанционных образовательных технологий, наличие ресурсов для организации обратной связи;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9. </a:t>
            </a:r>
            <a:r>
              <a:rPr lang="ru-RU">
                <a:solidFill>
                  <a:schemeClr val="dk1"/>
                </a:solidFill>
              </a:rPr>
              <a:t>Возможность использования курса в рамках различных педагогических технологий, как классических, так и инновационных.</a:t>
            </a:r>
            <a:endParaRPr b="1">
              <a:solidFill>
                <a:srgbClr val="052E65"/>
              </a:solidFill>
            </a:endParaRPr>
          </a:p>
        </p:txBody>
      </p:sp>
      <p:sp>
        <p:nvSpPr>
          <p:cNvPr id="288" name="Google Shape;288;g5d9560d68a_0_282"/>
          <p:cNvSpPr txBox="1"/>
          <p:nvPr>
            <p:ph type="title"/>
          </p:nvPr>
        </p:nvSpPr>
        <p:spPr>
          <a:xfrm>
            <a:off x="457200" y="460925"/>
            <a:ext cx="82296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800"/>
              <a:buFont typeface="Arial Black"/>
              <a:buNone/>
            </a:pPr>
            <a:r>
              <a:rPr b="1" lang="ru-RU" sz="28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Основные </a:t>
            </a:r>
            <a:r>
              <a:rPr b="1" lang="ru-RU" sz="28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аспекты разработки</a:t>
            </a:r>
            <a:r>
              <a:rPr lang="ru-RU" sz="28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>
              <a:solidFill>
                <a:srgbClr val="052E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"/>
          <p:cNvSpPr txBox="1"/>
          <p:nvPr>
            <p:ph idx="1" type="body"/>
          </p:nvPr>
        </p:nvSpPr>
        <p:spPr>
          <a:xfrm>
            <a:off x="238350" y="2124925"/>
            <a:ext cx="8667300" cy="51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000"/>
              <a:buFont typeface="Noto Sans Symbols"/>
              <a:buChar char="❖"/>
            </a:pPr>
            <a:r>
              <a:rPr b="1" lang="ru-RU" sz="2000">
                <a:solidFill>
                  <a:srgbClr val="052E65"/>
                </a:solidFill>
              </a:rPr>
              <a:t>Не </a:t>
            </a:r>
            <a:r>
              <a:rPr b="1" lang="ru-RU" sz="2000">
                <a:solidFill>
                  <a:srgbClr val="052E65"/>
                </a:solidFill>
              </a:rPr>
              <a:t>изложение учебного материала, а активное вовлечение обучаемых в учебный процесс. В УМК дистанционных курсов акцент на практическое применение получаемых знаний, выполнение  тренировочных упражнений и контрольных заданий.</a:t>
            </a:r>
            <a:endParaRPr/>
          </a:p>
          <a:p>
            <a:pPr indent="-274320" lvl="0" marL="274320" rtl="0" algn="l">
              <a:lnSpc>
                <a:spcPct val="134000"/>
              </a:lnSpc>
              <a:spcBef>
                <a:spcPts val="400"/>
              </a:spcBef>
              <a:spcAft>
                <a:spcPts val="0"/>
              </a:spcAft>
              <a:buClr>
                <a:srgbClr val="052E65"/>
              </a:buClr>
              <a:buSzPts val="2000"/>
              <a:buFont typeface="Noto Sans Symbols"/>
              <a:buChar char="❖"/>
            </a:pPr>
            <a:r>
              <a:rPr b="1" lang="ru-RU" sz="2000">
                <a:solidFill>
                  <a:srgbClr val="052E65"/>
                </a:solidFill>
              </a:rPr>
              <a:t> Следует уделять больше внимания оцениваемым элементам</a:t>
            </a:r>
            <a:endParaRPr b="1" sz="2000">
              <a:solidFill>
                <a:srgbClr val="052E65"/>
              </a:solidFill>
            </a:endParaRPr>
          </a:p>
          <a:p>
            <a:pPr indent="0" lvl="0" marL="274320" rtl="0" algn="l">
              <a:lnSpc>
                <a:spcPct val="13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52E65"/>
                </a:solidFill>
              </a:rPr>
              <a:t> (не менее количества часов курса).</a:t>
            </a:r>
            <a:endParaRPr b="1" sz="2000">
              <a:solidFill>
                <a:srgbClr val="052E65"/>
              </a:solidFill>
            </a:endParaRPr>
          </a:p>
          <a:p>
            <a:pPr indent="-274320" lvl="0" marL="274320" rtl="0" algn="l">
              <a:lnSpc>
                <a:spcPct val="134000"/>
              </a:lnSpc>
              <a:spcBef>
                <a:spcPts val="400"/>
              </a:spcBef>
              <a:spcAft>
                <a:spcPts val="0"/>
              </a:spcAft>
              <a:buClr>
                <a:srgbClr val="052E65"/>
              </a:buClr>
              <a:buSzPts val="2000"/>
              <a:buFont typeface="Noto Sans Symbols"/>
              <a:buChar char="❖"/>
            </a:pPr>
            <a:r>
              <a:rPr b="1" lang="ru-RU" sz="2000">
                <a:solidFill>
                  <a:srgbClr val="052E65"/>
                </a:solidFill>
              </a:rPr>
              <a:t>Организовать активное общение обучаемых с преподавателем и между собой, используя чаты и форумы, видеоконференции, семинары.</a:t>
            </a:r>
            <a:endParaRPr b="1" sz="2000">
              <a:solidFill>
                <a:srgbClr val="052E65"/>
              </a:solidFill>
            </a:endParaRPr>
          </a:p>
        </p:txBody>
      </p:sp>
      <p:sp>
        <p:nvSpPr>
          <p:cNvPr id="294" name="Google Shape;294;p3"/>
          <p:cNvSpPr txBox="1"/>
          <p:nvPr>
            <p:ph type="title"/>
          </p:nvPr>
        </p:nvSpPr>
        <p:spPr>
          <a:xfrm>
            <a:off x="457200" y="3465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959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Специфика дистанционного обучения</a:t>
            </a:r>
            <a:r>
              <a:rPr b="1" lang="ru-RU" sz="3959">
                <a:solidFill>
                  <a:srgbClr val="052E65"/>
                </a:solidFill>
              </a:rPr>
              <a:t> </a:t>
            </a:r>
            <a:endParaRPr b="1" sz="3959">
              <a:solidFill>
                <a:srgbClr val="052E6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"/>
          <p:cNvSpPr txBox="1"/>
          <p:nvPr>
            <p:ph idx="1" type="body"/>
          </p:nvPr>
        </p:nvSpPr>
        <p:spPr>
          <a:xfrm>
            <a:off x="323528" y="1916832"/>
            <a:ext cx="8640959" cy="478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052E65"/>
                </a:solidFill>
              </a:rPr>
              <a:t>Разработка программы электронного курса:</a:t>
            </a:r>
            <a:endParaRPr b="1">
              <a:solidFill>
                <a:srgbClr val="052E65"/>
              </a:solidFill>
            </a:endParaRPr>
          </a:p>
          <a:p>
            <a:pPr indent="-274319" lvl="1" marL="5762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b="1" lang="ru-RU" sz="2400">
                <a:solidFill>
                  <a:srgbClr val="052E65"/>
                </a:solidFill>
              </a:rPr>
              <a:t>Авторская – с «0», много источников;</a:t>
            </a:r>
            <a:endParaRPr sz="2400"/>
          </a:p>
          <a:p>
            <a:pPr indent="-274319" lvl="1" marL="5762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b="1" lang="ru-RU" sz="2400">
                <a:solidFill>
                  <a:srgbClr val="052E65"/>
                </a:solidFill>
              </a:rPr>
              <a:t>Адаптированная – по УМК + доп.источники;</a:t>
            </a:r>
            <a:endParaRPr b="1" sz="2400">
              <a:solidFill>
                <a:srgbClr val="052E65"/>
              </a:solidFill>
            </a:endParaRPr>
          </a:p>
          <a:p>
            <a:pPr indent="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052E65"/>
                </a:solidFill>
              </a:rPr>
              <a:t>Структура электронного курса – полное совпадение с программой курса (сколько разделов, сколько уроков в разделе – в сумме количество часов – сквозная нумерация уроков);</a:t>
            </a:r>
            <a:endParaRPr/>
          </a:p>
          <a:p>
            <a:pPr indent="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052E65"/>
                </a:solidFill>
              </a:rPr>
              <a:t>Оформление нулевого модуля – название курса, класс, предмет, количество часов, УМК, РП, КТП, пояснительная записка, инструкции для учителя, инструкции для ученика.</a:t>
            </a:r>
            <a:endParaRPr/>
          </a:p>
        </p:txBody>
      </p:sp>
      <p:sp>
        <p:nvSpPr>
          <p:cNvPr id="300" name="Google Shape;300;p4"/>
          <p:cNvSpPr txBox="1"/>
          <p:nvPr>
            <p:ph type="title"/>
          </p:nvPr>
        </p:nvSpPr>
        <p:spPr>
          <a:xfrm>
            <a:off x="457200" y="338328"/>
            <a:ext cx="8229600" cy="858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b="1" lang="ru-RU" sz="3000">
                <a:latin typeface="Arial"/>
                <a:ea typeface="Arial"/>
                <a:cs typeface="Arial"/>
                <a:sym typeface="Arial"/>
              </a:rPr>
              <a:t>Начало работы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ed95ffcc2_1_0"/>
          <p:cNvSpPr txBox="1"/>
          <p:nvPr>
            <p:ph idx="1" type="body"/>
          </p:nvPr>
        </p:nvSpPr>
        <p:spPr>
          <a:xfrm>
            <a:off x="211200" y="1338900"/>
            <a:ext cx="8721600" cy="4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Статичные материалы курса:</a:t>
            </a:r>
            <a:endParaRPr b="1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/>
              <a:t> </a:t>
            </a:r>
            <a:endParaRPr b="1" sz="800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тексты лекций; </a:t>
            </a:r>
            <a:endParaRPr b="1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различного рода изображения – карты, иллюстрации, схемы, диаграммы, формулы; </a:t>
            </a:r>
            <a:endParaRPr b="1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веб-страницы; </a:t>
            </a:r>
            <a:endParaRPr b="1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аудио и видео-файлы; </a:t>
            </a:r>
            <a:endParaRPr b="1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анимационные ролики, 3D-модели, в том числе анимированные, </a:t>
            </a:r>
            <a:endParaRPr b="1"/>
          </a:p>
          <a:p>
            <a:pPr indent="-294005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rgbClr val="031F43"/>
              </a:buClr>
              <a:buSzPts val="2400"/>
              <a:buChar char="▪"/>
            </a:pPr>
            <a:r>
              <a:rPr b="1" lang="ru-RU"/>
              <a:t>ссылки на ресурсы Интернет и т.п. </a:t>
            </a:r>
            <a:endParaRPr b="1"/>
          </a:p>
          <a:p>
            <a:pPr indent="0" lvl="0" marL="27432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None/>
            </a:pPr>
            <a:r>
              <a:rPr b="1" lang="ru-RU"/>
              <a:t>Работать с ресурсами просто – их необходимо освоить в сроки, указанные преподавателем – либо прочитать с экрана, просмотреть либо распечатать, можно сохранить их на свой локальный компьютер.</a:t>
            </a:r>
            <a:endParaRPr/>
          </a:p>
        </p:txBody>
      </p:sp>
      <p:sp>
        <p:nvSpPr>
          <p:cNvPr id="306" name="Google Shape;306;g5ed95ffcc2_1_0"/>
          <p:cNvSpPr txBox="1"/>
          <p:nvPr>
            <p:ph type="title"/>
          </p:nvPr>
        </p:nvSpPr>
        <p:spPr>
          <a:xfrm>
            <a:off x="658650" y="253903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600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РЕСУРСЫ дистанционного курса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5ed95ffcc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712" y="6180993"/>
            <a:ext cx="2592287" cy="66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dd9364c8b_0_0"/>
          <p:cNvSpPr txBox="1"/>
          <p:nvPr>
            <p:ph idx="1" type="body"/>
          </p:nvPr>
        </p:nvSpPr>
        <p:spPr>
          <a:xfrm>
            <a:off x="268550" y="1071100"/>
            <a:ext cx="87216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rPr b="1" lang="ru-RU"/>
              <a:t>Урок не должен состоять из одной текстовой страницы или лекции, куда загружены все картинки и видео. </a:t>
            </a:r>
            <a:endParaRPr b="1"/>
          </a:p>
          <a:p>
            <a:pPr indent="0" lvl="0" marL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rPr b="1" lang="ru-RU"/>
              <a:t>Исходя из логики изложения материала, часть иллюстраций или объяснений следует выложить отдельными элементами.</a:t>
            </a:r>
            <a:endParaRPr b="1"/>
          </a:p>
          <a:p>
            <a:pPr indent="0" lvl="0" marL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Видео </a:t>
            </a:r>
            <a:r>
              <a:rPr b="1" lang="ru-RU"/>
              <a:t>и </a:t>
            </a:r>
            <a:r>
              <a:rPr b="1" lang="ru-RU">
                <a:solidFill>
                  <a:srgbClr val="FF0000"/>
                </a:solidFill>
              </a:rPr>
              <a:t>большие по объему презентации</a:t>
            </a:r>
            <a:r>
              <a:rPr b="1" lang="ru-RU"/>
              <a:t> </a:t>
            </a:r>
            <a:r>
              <a:rPr b="1" lang="ru-RU">
                <a:solidFill>
                  <a:srgbClr val="FF0000"/>
                </a:solidFill>
              </a:rPr>
              <a:t>нельзя загружать в курс! </a:t>
            </a:r>
            <a:r>
              <a:rPr b="1" lang="ru-RU"/>
              <a:t>Необходимо предоставить региональному оператору необходимый видеоматериал в удобной форме для загрузки на сервер ОблЦИТ и получить ссылку, заполнив приведенную ниже таблицу, по адресу:</a:t>
            </a:r>
            <a:r>
              <a:rPr b="1" lang="ru-RU">
                <a:solidFill>
                  <a:srgbClr val="052E65"/>
                </a:solidFill>
              </a:rPr>
              <a:t> </a:t>
            </a:r>
            <a:r>
              <a:rPr b="1" lang="ru-RU" u="sng">
                <a:solidFill>
                  <a:schemeClr val="hlink"/>
                </a:solidFill>
                <a:hlinkClick r:id="rId3"/>
              </a:rPr>
              <a:t>gnu@oblcit.ru</a:t>
            </a:r>
            <a:r>
              <a:rPr b="1" lang="ru-RU">
                <a:highlight>
                  <a:srgbClr val="FFFF00"/>
                </a:highlight>
              </a:rPr>
              <a:t> </a:t>
            </a:r>
            <a:endParaRPr b="1"/>
          </a:p>
          <a:p>
            <a:pPr indent="0" lvl="0" marL="27432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52E65"/>
              </a:solidFill>
              <a:highlight>
                <a:srgbClr val="FFFF00"/>
              </a:highlight>
            </a:endParaRPr>
          </a:p>
          <a:p>
            <a:pPr indent="0" lvl="0" marL="27432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52E65"/>
              </a:solidFill>
              <a:highlight>
                <a:srgbClr val="FFFF00"/>
              </a:highlight>
            </a:endParaRPr>
          </a:p>
          <a:p>
            <a:pPr indent="0" lvl="0" marL="27432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52E65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52E65"/>
                </a:solidFill>
              </a:rPr>
              <a:t> №  урока Названия ресурса Интернет-ссылки    </a:t>
            </a:r>
            <a:r>
              <a:rPr b="1" lang="ru-RU" sz="2000">
                <a:solidFill>
                  <a:srgbClr val="FF0000"/>
                </a:solidFill>
              </a:rPr>
              <a:t> ссылки Moodle*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</a:rPr>
              <a:t>* ссылки даются региональным оператором.</a:t>
            </a:r>
            <a:endParaRPr b="1" sz="2000">
              <a:solidFill>
                <a:srgbClr val="FF0000"/>
              </a:solidFill>
            </a:endParaRPr>
          </a:p>
          <a:p>
            <a:pPr indent="-167640" lvl="0" marL="27432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1679"/>
          </a:p>
        </p:txBody>
      </p:sp>
      <p:sp>
        <p:nvSpPr>
          <p:cNvPr id="313" name="Google Shape;313;g5dd9364c8b_0_0"/>
          <p:cNvSpPr txBox="1"/>
          <p:nvPr>
            <p:ph type="title"/>
          </p:nvPr>
        </p:nvSpPr>
        <p:spPr>
          <a:xfrm>
            <a:off x="514550" y="48303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3600"/>
              <a:buFont typeface="Arial Black"/>
              <a:buNone/>
            </a:pP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РЕСУРСЫ дистанционного курса</a:t>
            </a:r>
            <a:r>
              <a:rPr b="1" lang="ru-RU" sz="3000">
                <a:solidFill>
                  <a:srgbClr val="052E6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5dd9364c8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1712" y="6180993"/>
            <a:ext cx="2592287" cy="666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g5dd9364c8b_0_0"/>
          <p:cNvCxnSpPr/>
          <p:nvPr/>
        </p:nvCxnSpPr>
        <p:spPr>
          <a:xfrm>
            <a:off x="425850" y="5434850"/>
            <a:ext cx="82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g5dd9364c8b_0_0"/>
          <p:cNvCxnSpPr/>
          <p:nvPr/>
        </p:nvCxnSpPr>
        <p:spPr>
          <a:xfrm>
            <a:off x="425850" y="5833800"/>
            <a:ext cx="82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g5dd9364c8b_0_0"/>
          <p:cNvCxnSpPr/>
          <p:nvPr/>
        </p:nvCxnSpPr>
        <p:spPr>
          <a:xfrm>
            <a:off x="425850" y="6181000"/>
            <a:ext cx="82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g5dd9364c8b_0_0"/>
          <p:cNvCxnSpPr/>
          <p:nvPr/>
        </p:nvCxnSpPr>
        <p:spPr>
          <a:xfrm>
            <a:off x="425850" y="5434850"/>
            <a:ext cx="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g5dd9364c8b_0_0"/>
          <p:cNvCxnSpPr/>
          <p:nvPr/>
        </p:nvCxnSpPr>
        <p:spPr>
          <a:xfrm>
            <a:off x="1611425" y="5434850"/>
            <a:ext cx="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g5dd9364c8b_0_0"/>
          <p:cNvCxnSpPr/>
          <p:nvPr/>
        </p:nvCxnSpPr>
        <p:spPr>
          <a:xfrm>
            <a:off x="3971400" y="5434850"/>
            <a:ext cx="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g5dd9364c8b_0_0"/>
          <p:cNvCxnSpPr/>
          <p:nvPr/>
        </p:nvCxnSpPr>
        <p:spPr>
          <a:xfrm>
            <a:off x="6264125" y="5434850"/>
            <a:ext cx="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g5dd9364c8b_0_0"/>
          <p:cNvCxnSpPr/>
          <p:nvPr/>
        </p:nvCxnSpPr>
        <p:spPr>
          <a:xfrm>
            <a:off x="8718150" y="5434850"/>
            <a:ext cx="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2015-05-17T17:59:21Z</dcterms:created>
  <dc:creator>Валентина</dc:creator>
</cp:coreProperties>
</file>